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50"/>
  </p:notesMasterIdLst>
  <p:sldIdLst>
    <p:sldId id="256" r:id="rId2"/>
    <p:sldId id="295" r:id="rId3"/>
    <p:sldId id="262" r:id="rId4"/>
    <p:sldId id="263" r:id="rId5"/>
    <p:sldId id="264" r:id="rId6"/>
    <p:sldId id="267" r:id="rId7"/>
    <p:sldId id="266" r:id="rId8"/>
    <p:sldId id="265" r:id="rId9"/>
    <p:sldId id="298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302" r:id="rId19"/>
    <p:sldId id="277" r:id="rId20"/>
    <p:sldId id="278" r:id="rId21"/>
    <p:sldId id="279" r:id="rId22"/>
    <p:sldId id="281" r:id="rId23"/>
    <p:sldId id="309" r:id="rId24"/>
    <p:sldId id="311" r:id="rId25"/>
    <p:sldId id="310" r:id="rId26"/>
    <p:sldId id="315" r:id="rId27"/>
    <p:sldId id="312" r:id="rId28"/>
    <p:sldId id="313" r:id="rId29"/>
    <p:sldId id="314" r:id="rId30"/>
    <p:sldId id="318" r:id="rId31"/>
    <p:sldId id="319" r:id="rId32"/>
    <p:sldId id="320" r:id="rId33"/>
    <p:sldId id="303" r:id="rId34"/>
    <p:sldId id="317" r:id="rId35"/>
    <p:sldId id="286" r:id="rId36"/>
    <p:sldId id="287" r:id="rId37"/>
    <p:sldId id="288" r:id="rId38"/>
    <p:sldId id="289" r:id="rId39"/>
    <p:sldId id="293" r:id="rId40"/>
    <p:sldId id="294" r:id="rId41"/>
    <p:sldId id="290" r:id="rId42"/>
    <p:sldId id="291" r:id="rId43"/>
    <p:sldId id="292" r:id="rId44"/>
    <p:sldId id="283" r:id="rId45"/>
    <p:sldId id="307" r:id="rId46"/>
    <p:sldId id="308" r:id="rId47"/>
    <p:sldId id="28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8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FAB0E-7E10-6444-BD2C-B2FBB872129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C569B-0CE2-EA4A-80D7-64DCB536C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2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Beware</a:t>
            </a:r>
            <a:r>
              <a:rPr lang="en-US" baseline="0" dirty="0" smtClean="0"/>
              <a:t> of Janet </a:t>
            </a:r>
            <a:r>
              <a:rPr lang="en-US" baseline="0" dirty="0" err="1" smtClean="0"/>
              <a:t>Jansson</a:t>
            </a:r>
            <a:r>
              <a:rPr lang="en-US" baseline="0" dirty="0" smtClean="0"/>
              <a:t> bearing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9F485-2C97-674D-9D9F-632A0137E07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Diginorm</a:t>
            </a:r>
            <a:r>
              <a:rPr lang="en-US" baseline="0" dirty="0" smtClean="0"/>
              <a:t> is a subsampling approach that may help assemble highly polymorphic sequences.  Observed levels of variation are quite low relative to e.g. marine free spawning animals.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918DF-FD15-9F41-8DEF-FA61320891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4CC8F13-E0D7-F449-B056-ADE8212803D4}" type="datetimeFigureOut">
              <a:rPr lang="en-US" smtClean="0"/>
              <a:t>9/19/13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8084F78-D650-FC4A-84B3-8432775FF9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tb@ms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C. Titus Brown</a:t>
            </a:r>
          </a:p>
          <a:p>
            <a:r>
              <a:rPr lang="en-US" dirty="0" smtClean="0">
                <a:hlinkClick r:id="rId2"/>
              </a:rPr>
              <a:t>ctb@msu.edu</a:t>
            </a:r>
            <a:endParaRPr lang="en-US" dirty="0" smtClean="0"/>
          </a:p>
          <a:p>
            <a:r>
              <a:rPr lang="en-US" dirty="0" smtClean="0"/>
              <a:t>Sep 19, </a:t>
            </a:r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1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578066" y="-1"/>
            <a:ext cx="12288346" cy="6820185"/>
          </a:xfrm>
        </p:spPr>
      </p:pic>
    </p:spTree>
    <p:extLst>
      <p:ext uri="{BB962C8B-B14F-4D97-AF65-F5344CB8AC3E}">
        <p14:creationId xmlns:p14="http://schemas.microsoft.com/office/powerpoint/2010/main" val="252888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562875" y="0"/>
            <a:ext cx="12356479" cy="6858000"/>
          </a:xfrm>
        </p:spPr>
      </p:pic>
    </p:spTree>
    <p:extLst>
      <p:ext uri="{BB962C8B-B14F-4D97-AF65-F5344CB8AC3E}">
        <p14:creationId xmlns:p14="http://schemas.microsoft.com/office/powerpoint/2010/main" val="104854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533605" y="0"/>
            <a:ext cx="12356479" cy="6858000"/>
          </a:xfrm>
        </p:spPr>
      </p:pic>
    </p:spTree>
    <p:extLst>
      <p:ext uri="{BB962C8B-B14F-4D97-AF65-F5344CB8AC3E}">
        <p14:creationId xmlns:p14="http://schemas.microsoft.com/office/powerpoint/2010/main" val="4155039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638349" y="-1"/>
            <a:ext cx="12545028" cy="6962647"/>
          </a:xfrm>
        </p:spPr>
      </p:pic>
    </p:spTree>
    <p:extLst>
      <p:ext uri="{BB962C8B-B14F-4D97-AF65-F5344CB8AC3E}">
        <p14:creationId xmlns:p14="http://schemas.microsoft.com/office/powerpoint/2010/main" val="3972297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642790" y="-1"/>
            <a:ext cx="12575655" cy="6979645"/>
          </a:xfrm>
        </p:spPr>
      </p:pic>
    </p:spTree>
    <p:extLst>
      <p:ext uri="{BB962C8B-B14F-4D97-AF65-F5344CB8AC3E}">
        <p14:creationId xmlns:p14="http://schemas.microsoft.com/office/powerpoint/2010/main" val="48331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642789" y="-1"/>
            <a:ext cx="12588748" cy="6986912"/>
          </a:xfrm>
        </p:spPr>
      </p:pic>
    </p:spTree>
    <p:extLst>
      <p:ext uri="{BB962C8B-B14F-4D97-AF65-F5344CB8AC3E}">
        <p14:creationId xmlns:p14="http://schemas.microsoft.com/office/powerpoint/2010/main" val="311928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790771" y="0"/>
            <a:ext cx="12763447" cy="7083872"/>
          </a:xfrm>
        </p:spPr>
      </p:pic>
    </p:spTree>
    <p:extLst>
      <p:ext uri="{BB962C8B-B14F-4D97-AF65-F5344CB8AC3E}">
        <p14:creationId xmlns:p14="http://schemas.microsoft.com/office/powerpoint/2010/main" val="91459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26" r="-19326"/>
          <a:stretch>
            <a:fillRect/>
          </a:stretch>
        </p:blipFill>
        <p:spPr>
          <a:xfrm>
            <a:off x="-1848575" y="-274975"/>
            <a:ext cx="12851919" cy="7132975"/>
          </a:xfrm>
        </p:spPr>
      </p:pic>
      <p:sp>
        <p:nvSpPr>
          <p:cNvPr id="5" name="Rectangle 4"/>
          <p:cNvSpPr/>
          <p:nvPr/>
        </p:nvSpPr>
        <p:spPr>
          <a:xfrm>
            <a:off x="1165299" y="1243933"/>
            <a:ext cx="6127642" cy="65470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9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 soil reads -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Possible to find well-known genes using long (454) reads.</a:t>
            </a:r>
          </a:p>
          <a:p>
            <a:r>
              <a:rPr lang="en-US" sz="2800" dirty="0" smtClean="0"/>
              <a:t>Normalize for organism abundance!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Primer independence can be important!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Note, replicates give you error bars…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80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Osedax</a:t>
            </a:r>
            <a:r>
              <a:rPr lang="en-US" dirty="0" smtClean="0"/>
              <a:t> </a:t>
            </a:r>
            <a:r>
              <a:rPr lang="en-US" dirty="0" err="1" smtClean="0"/>
              <a:t>symbionts</a:t>
            </a:r>
            <a:endParaRPr lang="en-US" i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11994" r="-11994"/>
          <a:stretch>
            <a:fillRect/>
          </a:stretch>
        </p:blipFill>
        <p:spPr>
          <a:xfrm>
            <a:off x="0" y="1671671"/>
            <a:ext cx="8617854" cy="4783017"/>
          </a:xfrm>
        </p:spPr>
      </p:pic>
      <p:sp>
        <p:nvSpPr>
          <p:cNvPr id="8" name="TextBox 7"/>
          <p:cNvSpPr txBox="1"/>
          <p:nvPr/>
        </p:nvSpPr>
        <p:spPr>
          <a:xfrm>
            <a:off x="5404801" y="381000"/>
            <a:ext cx="295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Goffredi</a:t>
            </a:r>
            <a:r>
              <a:rPr lang="en-US" dirty="0" smtClean="0"/>
              <a:t> et al., submitted.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2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Shotgun metagenomics</a:t>
            </a:r>
          </a:p>
        </p:txBody>
      </p:sp>
      <p:sp>
        <p:nvSpPr>
          <p:cNvPr id="8194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Collect samples;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Extract DNA;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Feed into sequencer;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Computationally analyze.</a:t>
            </a:r>
          </a:p>
        </p:txBody>
      </p:sp>
      <p:pic>
        <p:nvPicPr>
          <p:cNvPr id="81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1417638"/>
            <a:ext cx="3243262" cy="448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4648104" y="6180138"/>
            <a:ext cx="4038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Wikipedia: Environmental shotgun </a:t>
            </a:r>
            <a:r>
              <a:rPr lang="en-US" dirty="0" err="1"/>
              <a:t>sequencing.png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62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903194"/>
            <a:ext cx="7583487" cy="1044388"/>
          </a:xfrm>
        </p:spPr>
        <p:txBody>
          <a:bodyPr/>
          <a:lstStyle/>
          <a:p>
            <a:r>
              <a:rPr lang="en-US" dirty="0" smtClean="0"/>
              <a:t>Metagenomic assembly followed by binning enabled isolation of fairly complete genomes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53" r="-966"/>
          <a:stretch/>
        </p:blipFill>
        <p:spPr>
          <a:xfrm>
            <a:off x="367523" y="2575159"/>
            <a:ext cx="4104642" cy="34211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71" y="2575159"/>
            <a:ext cx="3993442" cy="34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38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1046293"/>
            <a:ext cx="7583487" cy="1044388"/>
          </a:xfrm>
        </p:spPr>
        <p:txBody>
          <a:bodyPr/>
          <a:lstStyle/>
          <a:p>
            <a:r>
              <a:rPr lang="en-US" dirty="0" smtClean="0"/>
              <a:t>Assembly allowed genomic content comparisons to nearest cultured relative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09" b="1409"/>
          <a:stretch>
            <a:fillRect/>
          </a:stretch>
        </p:blipFill>
        <p:spPr>
          <a:xfrm>
            <a:off x="779463" y="2090681"/>
            <a:ext cx="7583487" cy="4208930"/>
          </a:xfrm>
        </p:spPr>
      </p:pic>
    </p:spTree>
    <p:extLst>
      <p:ext uri="{BB962C8B-B14F-4D97-AF65-F5344CB8AC3E}">
        <p14:creationId xmlns:p14="http://schemas.microsoft.com/office/powerpoint/2010/main" val="896601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Osedax</a:t>
            </a:r>
            <a:r>
              <a:rPr lang="en-US" dirty="0" smtClean="0"/>
              <a:t> assembly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 diversity metagenome!</a:t>
            </a:r>
          </a:p>
          <a:p>
            <a:r>
              <a:rPr lang="en-US" sz="2800" dirty="0" smtClean="0"/>
              <a:t>Physical isolation =&gt; MDA =&gt; sequencing =&gt; </a:t>
            </a:r>
            <a:r>
              <a:rPr lang="en-US" sz="2800" dirty="0" err="1" smtClean="0"/>
              <a:t>diginorm</a:t>
            </a:r>
            <a:r>
              <a:rPr lang="en-US" sz="2800" dirty="0" smtClean="0"/>
              <a:t> =&gt; binning =&gt; </a:t>
            </a:r>
          </a:p>
          <a:p>
            <a:pPr lvl="1"/>
            <a:r>
              <a:rPr lang="en-US" sz="2600" dirty="0" smtClean="0"/>
              <a:t>94% complete Rs1</a:t>
            </a:r>
          </a:p>
          <a:p>
            <a:pPr lvl="1"/>
            <a:r>
              <a:rPr lang="en-US" sz="2600" dirty="0" smtClean="0"/>
              <a:t>66-89% complete Rs2</a:t>
            </a:r>
          </a:p>
          <a:p>
            <a:pPr lvl="1"/>
            <a:endParaRPr lang="en-US" sz="2600" dirty="0"/>
          </a:p>
          <a:p>
            <a:r>
              <a:rPr lang="en-US" sz="2800" dirty="0" smtClean="0"/>
              <a:t>Note: many interesting critters are hard to isolate =&gt; so, basically, metagenomes.</a:t>
            </a:r>
          </a:p>
        </p:txBody>
      </p:sp>
    </p:spTree>
    <p:extLst>
      <p:ext uri="{BB962C8B-B14F-4D97-AF65-F5344CB8AC3E}">
        <p14:creationId xmlns:p14="http://schemas.microsoft.com/office/powerpoint/2010/main" val="945735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Human-associated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“Time series community genomics analysis reveals rapid shifts in bacterial species, strains, and phage during infant gut colonization.” Sharon et al. (Banfield lab);</a:t>
            </a:r>
          </a:p>
          <a:p>
            <a:pPr marL="282575" lvl="1" indent="0">
              <a:buNone/>
            </a:pPr>
            <a:r>
              <a:rPr lang="it-IT" sz="2800" dirty="0" err="1" smtClean="0"/>
              <a:t>Genome</a:t>
            </a:r>
            <a:r>
              <a:rPr lang="it-IT" sz="2800" dirty="0" smtClean="0"/>
              <a:t> Res. 2013 23: 111-120</a:t>
            </a:r>
          </a:p>
          <a:p>
            <a:endParaRPr lang="en-US" sz="2800" dirty="0"/>
          </a:p>
          <a:p>
            <a:endParaRPr lang="en-US" sz="2800" dirty="0"/>
          </a:p>
          <a:p>
            <a:pPr marL="282575" lvl="1" indent="0"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75723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Collected 11 fecal samples from premature female, days 15-24.</a:t>
            </a:r>
          </a:p>
          <a:p>
            <a:r>
              <a:rPr lang="en-US" sz="2800" dirty="0" smtClean="0"/>
              <a:t>260m 100-bp paired-end Illumina </a:t>
            </a:r>
            <a:r>
              <a:rPr lang="en-US" sz="2800" dirty="0" err="1" smtClean="0"/>
              <a:t>HiSeq</a:t>
            </a:r>
            <a:r>
              <a:rPr lang="en-US" sz="2800" dirty="0" smtClean="0"/>
              <a:t> reads; 400 and 900 base fragments.</a:t>
            </a:r>
          </a:p>
          <a:p>
            <a:r>
              <a:rPr lang="en-US" sz="2800" dirty="0" smtClean="0"/>
              <a:t>Assembled &gt; 96% of reads into contigs &gt; 500bp; 8 complete genomes; reconstructed genes down to 0.05% of population abundance.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981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63" r="-5440"/>
          <a:stretch/>
        </p:blipFill>
        <p:spPr>
          <a:xfrm>
            <a:off x="445170" y="773821"/>
            <a:ext cx="8794224" cy="5105400"/>
          </a:xfrm>
        </p:spPr>
      </p:pic>
      <p:sp>
        <p:nvSpPr>
          <p:cNvPr id="5" name="Rectangle 4"/>
          <p:cNvSpPr/>
          <p:nvPr/>
        </p:nvSpPr>
        <p:spPr>
          <a:xfrm>
            <a:off x="6769211" y="3286602"/>
            <a:ext cx="1911615" cy="217361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11280" y="6098834"/>
            <a:ext cx="392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Sharon et al., 2013;  </a:t>
            </a:r>
            <a:r>
              <a:rPr lang="en-US" dirty="0" err="1" smtClean="0"/>
              <a:t>pmid</a:t>
            </a:r>
            <a:r>
              <a:rPr lang="en-US" dirty="0" smtClean="0"/>
              <a:t> 22936250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strategy: abundance binning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3604" r="-33604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4611280" y="6098834"/>
            <a:ext cx="392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Sharon et al., 2013;  </a:t>
            </a:r>
            <a:r>
              <a:rPr lang="en-US" dirty="0" err="1" smtClean="0"/>
              <a:t>pmid</a:t>
            </a:r>
            <a:r>
              <a:rPr lang="en-US" dirty="0" smtClean="0"/>
              <a:t> 22936250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8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75" r="-410"/>
          <a:stretch/>
        </p:blipFill>
        <p:spPr>
          <a:xfrm>
            <a:off x="1126020" y="381000"/>
            <a:ext cx="7070356" cy="5982700"/>
          </a:xfrm>
        </p:spPr>
      </p:pic>
      <p:sp>
        <p:nvSpPr>
          <p:cNvPr id="5" name="Rectangle 4"/>
          <p:cNvSpPr/>
          <p:nvPr/>
        </p:nvSpPr>
        <p:spPr>
          <a:xfrm>
            <a:off x="4611280" y="6283500"/>
            <a:ext cx="392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Sharon et al., 2013;  </a:t>
            </a:r>
            <a:r>
              <a:rPr lang="en-US" dirty="0" err="1" smtClean="0"/>
              <a:t>pmid</a:t>
            </a:r>
            <a:r>
              <a:rPr lang="en-US" dirty="0" smtClean="0"/>
              <a:t> 22936250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29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abundance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5" r="312"/>
          <a:stretch/>
        </p:blipFill>
        <p:spPr>
          <a:xfrm>
            <a:off x="1689030" y="1425387"/>
            <a:ext cx="4776519" cy="4610961"/>
          </a:xfrm>
        </p:spPr>
      </p:pic>
      <p:sp>
        <p:nvSpPr>
          <p:cNvPr id="5" name="Rectangle 4"/>
          <p:cNvSpPr/>
          <p:nvPr/>
        </p:nvSpPr>
        <p:spPr>
          <a:xfrm>
            <a:off x="4611280" y="6098834"/>
            <a:ext cx="392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Sharon et al., 2013;  </a:t>
            </a:r>
            <a:r>
              <a:rPr lang="en-US" dirty="0" err="1" smtClean="0"/>
              <a:t>pmid</a:t>
            </a:r>
            <a:r>
              <a:rPr lang="en-US" dirty="0" smtClean="0"/>
              <a:t> 22936250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1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Recovered strain variation, phage variation, abundance variation, lateral gene transfer.</a:t>
            </a:r>
          </a:p>
          <a:p>
            <a:r>
              <a:rPr lang="en-US" sz="2800" dirty="0" smtClean="0"/>
              <a:t>Claim that “recovered genomes are superior to draft genomes generated in most isolate genome sequencing projects.”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1830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 individual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Works really well when you have EITHER</a:t>
            </a:r>
          </a:p>
          <a:p>
            <a:pPr lvl="1"/>
            <a:r>
              <a:rPr lang="en-US" sz="2800" dirty="0" smtClean="0"/>
              <a:t>(a) evolutionarily close references</a:t>
            </a:r>
          </a:p>
          <a:p>
            <a:pPr lvl="1"/>
            <a:r>
              <a:rPr lang="en-US" sz="2800" dirty="0" smtClean="0"/>
              <a:t>(b) rather long sequences</a:t>
            </a:r>
          </a:p>
          <a:p>
            <a:pPr lvl="1"/>
            <a:endParaRPr lang="en-US" sz="2800" dirty="0"/>
          </a:p>
          <a:p>
            <a:pPr marL="282575" lvl="1" indent="0" algn="ctr">
              <a:buNone/>
            </a:pPr>
            <a:r>
              <a:rPr lang="en-US" sz="2800" dirty="0" smtClean="0"/>
              <a:t>(This is obvious, right?)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9062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metagenomics: </a:t>
            </a:r>
            <a:r>
              <a:rPr lang="en-US" dirty="0" err="1" smtClean="0"/>
              <a:t>Deepwater</a:t>
            </a:r>
            <a:r>
              <a:rPr lang="en-US" dirty="0" smtClean="0"/>
              <a:t> Horizon spill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“Transcriptional </a:t>
            </a:r>
            <a:r>
              <a:rPr lang="en-US" sz="2800" dirty="0"/>
              <a:t>response of bathypelagic marine </a:t>
            </a:r>
            <a:r>
              <a:rPr lang="en-US" sz="2800" dirty="0" err="1"/>
              <a:t>bacterioplankton</a:t>
            </a:r>
            <a:r>
              <a:rPr lang="en-US" sz="2800" dirty="0"/>
              <a:t> to the </a:t>
            </a:r>
            <a:r>
              <a:rPr lang="en-US" sz="2800" dirty="0" err="1"/>
              <a:t>Deepwater</a:t>
            </a:r>
            <a:r>
              <a:rPr lang="en-US" sz="2800" dirty="0"/>
              <a:t> Horizon oil spill</a:t>
            </a:r>
            <a:r>
              <a:rPr lang="en-US" sz="2800" dirty="0" smtClean="0"/>
              <a:t>.” Rivers et al., 2013, Moran lab.  </a:t>
            </a:r>
            <a:r>
              <a:rPr lang="en-US" sz="2800" dirty="0" err="1" smtClean="0"/>
              <a:t>Pmid</a:t>
            </a:r>
            <a:r>
              <a:rPr lang="en-US" sz="2800" dirty="0"/>
              <a:t> </a:t>
            </a:r>
            <a:r>
              <a:rPr lang="en-US" sz="2800" dirty="0" smtClean="0"/>
              <a:t>23902988.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6347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strategy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76" b="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9931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21" r="-1439"/>
          <a:stretch/>
        </p:blipFill>
        <p:spPr>
          <a:xfrm>
            <a:off x="418984" y="380999"/>
            <a:ext cx="4595731" cy="6130017"/>
          </a:xfrm>
        </p:spPr>
      </p:pic>
      <p:sp>
        <p:nvSpPr>
          <p:cNvPr id="5" name="Rectangle 4"/>
          <p:cNvSpPr/>
          <p:nvPr/>
        </p:nvSpPr>
        <p:spPr>
          <a:xfrm>
            <a:off x="3181660" y="1425388"/>
            <a:ext cx="1597377" cy="2162377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51538" y="1662941"/>
            <a:ext cx="3592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Protocol for messenger RNA extraction, assembly, downstream analysis, including differential expression.</a:t>
            </a:r>
          </a:p>
          <a:p>
            <a:endParaRPr lang="en-US" dirty="0"/>
          </a:p>
          <a:p>
            <a:r>
              <a:rPr lang="en-US" dirty="0" smtClean="0"/>
              <a:t>Note: used overlapping paired-end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1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Prairie Grand Challenge - </a:t>
            </a:r>
            <a:r>
              <a:rPr lang="en-US" i="1" dirty="0" smtClean="0"/>
              <a:t>soil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Together with Janet </a:t>
            </a:r>
            <a:r>
              <a:rPr lang="en-US" sz="2800" dirty="0" err="1" smtClean="0"/>
              <a:t>Jansson</a:t>
            </a:r>
            <a:r>
              <a:rPr lang="en-US" sz="2800" dirty="0" smtClean="0"/>
              <a:t>, Jim Tiedje, et al.</a:t>
            </a:r>
          </a:p>
          <a:p>
            <a:r>
              <a:rPr lang="en-US" sz="2800" dirty="0" smtClean="0"/>
              <a:t>“Can we make sense of soil with deep Illumina sequencing?”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5962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Prairie Grand Challenge - </a:t>
            </a:r>
            <a:r>
              <a:rPr lang="en-US" i="1" dirty="0" smtClean="0"/>
              <a:t>soil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ecosystem level functions are present, and how do microbes do them?</a:t>
            </a:r>
          </a:p>
          <a:p>
            <a:r>
              <a:rPr lang="en-US" dirty="0"/>
              <a:t>How does agricultural soil differ from native soil?</a:t>
            </a:r>
          </a:p>
          <a:p>
            <a:r>
              <a:rPr lang="en-US" dirty="0"/>
              <a:t>How does soil respond to climate perturbation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Questions that are not easy to answer without shotgun sequencing:</a:t>
            </a:r>
          </a:p>
          <a:p>
            <a:pPr lvl="1"/>
            <a:r>
              <a:rPr lang="en-US" dirty="0"/>
              <a:t>What kind of strain-level heterogeneity is present in the population?</a:t>
            </a:r>
          </a:p>
          <a:p>
            <a:pPr lvl="1"/>
            <a:r>
              <a:rPr lang="en-US" dirty="0"/>
              <a:t>What does the phage and viral population look like?</a:t>
            </a:r>
          </a:p>
          <a:p>
            <a:pPr lvl="1"/>
            <a:r>
              <a:rPr lang="en-US" dirty="0"/>
              <a:t>What species are where?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2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12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“Grand Challenge” dataset (DOE/JGI)</a:t>
            </a:r>
            <a:endParaRPr lang="en-US" dirty="0"/>
          </a:p>
        </p:txBody>
      </p:sp>
      <p:pic>
        <p:nvPicPr>
          <p:cNvPr id="4" name="Picture 3" descr="seq_summary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99" y="1443826"/>
            <a:ext cx="7145433" cy="48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5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 1: Digital normalization</a:t>
            </a:r>
            <a:br>
              <a:rPr lang="en-US" dirty="0" smtClean="0"/>
            </a:br>
            <a:r>
              <a:rPr lang="en-US" sz="2700" dirty="0" smtClean="0"/>
              <a:t>(a computational version of library normalization)</a:t>
            </a:r>
            <a:endParaRPr lang="en-US" sz="2700" dirty="0"/>
          </a:p>
        </p:txBody>
      </p:sp>
      <p:pic>
        <p:nvPicPr>
          <p:cNvPr id="4" name="Content Placeholder 3" descr="diginorm.pdf"/>
          <p:cNvPicPr>
            <a:picLocks noGrp="1" noChangeAspect="1"/>
          </p:cNvPicPr>
          <p:nvPr>
            <p:ph idx="1"/>
          </p:nvPr>
        </p:nvPicPr>
        <p:blipFill>
          <a:blip r:embed="rId2"/>
          <a:srcRect l="-2895" r="-3555"/>
          <a:stretch>
            <a:fillRect/>
          </a:stretch>
        </p:blipFill>
        <p:spPr>
          <a:xfrm>
            <a:off x="532363" y="2014564"/>
            <a:ext cx="6196010" cy="4389120"/>
          </a:xfrm>
        </p:spPr>
      </p:pic>
      <p:sp>
        <p:nvSpPr>
          <p:cNvPr id="5" name="TextBox 4"/>
          <p:cNvSpPr txBox="1"/>
          <p:nvPr/>
        </p:nvSpPr>
        <p:spPr>
          <a:xfrm>
            <a:off x="6728373" y="1582955"/>
            <a:ext cx="1994109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Suppose you have a dilution factor of A (10) to B(1).  To get 10x of B you need to get 100x of A!  Overkill!!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This 100x will consume disk space and, because of errors, </a:t>
            </a:r>
            <a:r>
              <a:rPr lang="en-US" b="1" dirty="0" smtClean="0"/>
              <a:t>memory</a:t>
            </a:r>
            <a:r>
              <a:rPr lang="en-US" dirty="0" smtClean="0"/>
              <a:t>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We can discard it for you…</a:t>
            </a:r>
          </a:p>
        </p:txBody>
      </p:sp>
    </p:spTree>
    <p:extLst>
      <p:ext uri="{BB962C8B-B14F-4D97-AF65-F5344CB8AC3E}">
        <p14:creationId xmlns:p14="http://schemas.microsoft.com/office/powerpoint/2010/main" val="412168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Approach 2: Data partitioning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/>
              <a:t>(a computational version of </a:t>
            </a:r>
            <a:r>
              <a:rPr lang="en-US" sz="2700" dirty="0" smtClean="0"/>
              <a:t>cell sorting)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830" y="2410561"/>
            <a:ext cx="3235665" cy="336748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Split reads into “bins” belonging to different source species.</a:t>
            </a:r>
          </a:p>
          <a:p>
            <a:pPr>
              <a:buNone/>
            </a:pPr>
            <a:r>
              <a:rPr lang="en-US" dirty="0" smtClean="0"/>
              <a:t>Can do this based almost entirely on </a:t>
            </a:r>
            <a:r>
              <a:rPr lang="en-US" i="1" dirty="0" smtClean="0"/>
              <a:t>connectivity</a:t>
            </a:r>
            <a:r>
              <a:rPr lang="en-US" dirty="0" smtClean="0"/>
              <a:t> of sequences.</a:t>
            </a:r>
          </a:p>
          <a:p>
            <a:pPr>
              <a:buNone/>
            </a:pPr>
            <a:r>
              <a:rPr lang="en-US" dirty="0" smtClean="0"/>
              <a:t>“Divide and conquer”</a:t>
            </a:r>
          </a:p>
          <a:p>
            <a:pPr>
              <a:buNone/>
            </a:pPr>
            <a:r>
              <a:rPr lang="en-US" dirty="0" smtClean="0"/>
              <a:t>Memory-efficient implementation helps to scale assembly.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865" y="2212272"/>
            <a:ext cx="4645000" cy="35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8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66742" y="5678178"/>
            <a:ext cx="665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Putting it in perspective:</a:t>
            </a:r>
          </a:p>
          <a:p>
            <a:r>
              <a:rPr lang="en-US" dirty="0" smtClean="0"/>
              <a:t>Total equivalent of ~1200 bacterial genomes</a:t>
            </a:r>
          </a:p>
          <a:p>
            <a:r>
              <a:rPr lang="en-US" dirty="0" smtClean="0"/>
              <a:t>Human genome ~3 billion bp  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Assembly results for Iowa corn and prairie</a:t>
            </a:r>
            <a:br>
              <a:rPr lang="en-US" sz="3200" dirty="0" smtClean="0"/>
            </a:br>
            <a:r>
              <a:rPr lang="en-US" sz="2400" dirty="0" smtClean="0"/>
              <a:t>(2x ~300 Gbp soil metagenomes)</a:t>
            </a:r>
            <a:endParaRPr lang="en-US" sz="2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270573"/>
              </p:ext>
            </p:extLst>
          </p:nvPr>
        </p:nvGraphicFramePr>
        <p:xfrm>
          <a:off x="2123616" y="2108193"/>
          <a:ext cx="5766979" cy="310666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313471"/>
                <a:gridCol w="1699130"/>
                <a:gridCol w="1433898"/>
                <a:gridCol w="1320480"/>
              </a:tblGrid>
              <a:tr h="6444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Assembly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Contigs</a:t>
                      </a:r>
                    </a:p>
                    <a:p>
                      <a:pPr algn="ctr"/>
                      <a:r>
                        <a:rPr lang="en-US" dirty="0" smtClean="0"/>
                        <a:t>(&gt; 300 bp)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 Reads Assembled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protein coding</a:t>
                      </a:r>
                      <a:endParaRPr lang="en-US" dirty="0"/>
                    </a:p>
                  </a:txBody>
                  <a:tcPr anchor="ctr"/>
                </a:tc>
              </a:tr>
              <a:tr h="10035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2.5</a:t>
                      </a:r>
                      <a:r>
                        <a:rPr lang="en-US" sz="2400" baseline="0" dirty="0" smtClean="0"/>
                        <a:t> bill</a:t>
                      </a:r>
                      <a:endParaRPr 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4.5</a:t>
                      </a:r>
                      <a:r>
                        <a:rPr lang="en-US" sz="2400" baseline="0" dirty="0" smtClean="0"/>
                        <a:t> mill</a:t>
                      </a:r>
                      <a:endParaRPr 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19%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5.3</a:t>
                      </a:r>
                      <a:r>
                        <a:rPr lang="en-US" sz="2400" baseline="0" dirty="0" smtClean="0"/>
                        <a:t> mill</a:t>
                      </a:r>
                      <a:endParaRPr 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3.5</a:t>
                      </a:r>
                      <a:r>
                        <a:rPr lang="en-US" sz="2400" baseline="0" dirty="0" smtClean="0"/>
                        <a:t> bill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5.9</a:t>
                      </a:r>
                      <a:r>
                        <a:rPr lang="en-US" sz="2400" baseline="0" dirty="0" smtClean="0"/>
                        <a:t> mill</a:t>
                      </a:r>
                      <a:endParaRPr lang="en-US" sz="2400" dirty="0" smtClean="0"/>
                    </a:p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22%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6.8</a:t>
                      </a:r>
                      <a:r>
                        <a:rPr lang="en-US" sz="2400" baseline="0" dirty="0" smtClean="0"/>
                        <a:t> mill</a:t>
                      </a:r>
                      <a:endParaRPr 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2" descr="Iowa Prairi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200" y="4263064"/>
            <a:ext cx="1232816" cy="92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Iowa cor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705" y="2993646"/>
            <a:ext cx="1232816" cy="92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406315" y="6047510"/>
            <a:ext cx="121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Adina Howe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0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Resulting contigs are low coverage.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1591" r="-115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09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Annotating individual reads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 have found that this does not work well with Illumina samples from unexplored environments (e.g. </a:t>
            </a:r>
            <a:r>
              <a:rPr lang="en-US" sz="2800" b="1" dirty="0" smtClean="0"/>
              <a:t>soil).</a:t>
            </a:r>
          </a:p>
          <a:p>
            <a:r>
              <a:rPr lang="en-US" sz="2800" i="1" dirty="0" smtClean="0"/>
              <a:t>Sensitivity</a:t>
            </a:r>
            <a:r>
              <a:rPr lang="en-US" sz="2800" dirty="0" smtClean="0"/>
              <a:t> is fine (correct match is usually there)</a:t>
            </a:r>
          </a:p>
          <a:p>
            <a:r>
              <a:rPr lang="en-US" sz="2800" i="1" dirty="0" smtClean="0"/>
              <a:t>Specificity </a:t>
            </a:r>
            <a:r>
              <a:rPr lang="en-US" sz="2800" dirty="0" smtClean="0"/>
              <a:t>is bad (correct match may be drowned out by incorrect matches)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19704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age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65" y="1147001"/>
            <a:ext cx="7263779" cy="5447834"/>
          </a:xfrm>
          <a:prstGeom prst="rect">
            <a:avLst/>
          </a:prstGeom>
        </p:spPr>
      </p:pic>
      <p:pic>
        <p:nvPicPr>
          <p:cNvPr id="7" name="Picture 6" descr="te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03" y="1937119"/>
            <a:ext cx="4249562" cy="33313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rot="5400000" flipH="1" flipV="1">
            <a:off x="1014120" y="3291929"/>
            <a:ext cx="3639543" cy="164547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011155" y="4943835"/>
            <a:ext cx="1645472" cy="114300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12365" y="5540735"/>
            <a:ext cx="155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Corn      Prairie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34665" y="5705835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49065" y="5705835"/>
            <a:ext cx="91440" cy="9144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102613"/>
            <a:ext cx="7583487" cy="1044388"/>
          </a:xfrm>
        </p:spPr>
        <p:txBody>
          <a:bodyPr/>
          <a:lstStyle/>
          <a:p>
            <a:r>
              <a:rPr lang="en-US" dirty="0" smtClean="0"/>
              <a:t>Iowa prairie &amp; corn - very even.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5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05543"/>
            <a:ext cx="7772400" cy="1143000"/>
          </a:xfrm>
        </p:spPr>
        <p:txBody>
          <a:bodyPr/>
          <a:lstStyle/>
          <a:p>
            <a:r>
              <a:rPr lang="en-US" dirty="0" smtClean="0"/>
              <a:t>Taxonomy– Iowa prairie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0907" r="-10907"/>
          <a:stretch>
            <a:fillRect/>
          </a:stretch>
        </p:blipFill>
        <p:spPr>
          <a:xfrm>
            <a:off x="914400" y="845799"/>
            <a:ext cx="7337776" cy="4316339"/>
          </a:xfrm>
        </p:spPr>
      </p:pic>
      <p:sp>
        <p:nvSpPr>
          <p:cNvPr id="6" name="TextBox 5"/>
          <p:cNvSpPr txBox="1"/>
          <p:nvPr/>
        </p:nvSpPr>
        <p:spPr>
          <a:xfrm>
            <a:off x="712469" y="5538887"/>
            <a:ext cx="758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Note: this is predicted taxonomy of contigs w/o considering abundance or length. (MG-RAST)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12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205543"/>
            <a:ext cx="7772400" cy="1143000"/>
          </a:xfrm>
        </p:spPr>
        <p:txBody>
          <a:bodyPr/>
          <a:lstStyle/>
          <a:p>
            <a:r>
              <a:rPr lang="en-US" dirty="0" smtClean="0"/>
              <a:t>Taxonomy – Iowa corn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750" r="-13750"/>
          <a:stretch>
            <a:fillRect/>
          </a:stretch>
        </p:blipFill>
        <p:spPr>
          <a:xfrm>
            <a:off x="1021274" y="1053290"/>
            <a:ext cx="6609607" cy="3888005"/>
          </a:xfrm>
        </p:spPr>
      </p:pic>
      <p:sp>
        <p:nvSpPr>
          <p:cNvPr id="7" name="TextBox 6"/>
          <p:cNvSpPr txBox="1"/>
          <p:nvPr/>
        </p:nvSpPr>
        <p:spPr>
          <a:xfrm>
            <a:off x="1649750" y="5316288"/>
            <a:ext cx="559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Note: this is predicted taxonomy of contigs w/o considering abundance or length. (MG-RAST)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01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variation?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-15060" r="-15060"/>
          <a:stretch>
            <a:fillRect/>
          </a:stretch>
        </p:blipFill>
        <p:spPr>
          <a:xfrm>
            <a:off x="248396" y="1625495"/>
            <a:ext cx="6612992" cy="3889995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-697955" y="3220387"/>
            <a:ext cx="285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two allele frequencies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4619" y="5515490"/>
            <a:ext cx="200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 within </a:t>
            </a:r>
            <a:r>
              <a:rPr lang="en-US" dirty="0" err="1" smtClean="0"/>
              <a:t>contig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10872" y="2610476"/>
            <a:ext cx="2475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Of 5000 most abundant</a:t>
            </a:r>
          </a:p>
          <a:p>
            <a:r>
              <a:rPr lang="en-US" sz="2400" dirty="0" smtClean="0"/>
              <a:t>contigs, only 1 has a</a:t>
            </a:r>
          </a:p>
          <a:p>
            <a:r>
              <a:rPr lang="en-US" sz="2400" dirty="0"/>
              <a:t>p</a:t>
            </a:r>
            <a:r>
              <a:rPr lang="en-US" sz="2400" dirty="0" smtClean="0"/>
              <a:t>olymorphism rate &gt; 5%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72827" y="1417638"/>
            <a:ext cx="241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measure by read mapping.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3268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 on assembly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There’s no standard approach yet;</a:t>
            </a:r>
            <a:r>
              <a:rPr lang="en-US" sz="2800" dirty="0"/>
              <a:t> </a:t>
            </a:r>
            <a:r>
              <a:rPr lang="en-US" sz="2800" dirty="0" smtClean="0"/>
              <a:t>almost every paper uses a specialized pipeline of some sort.</a:t>
            </a:r>
          </a:p>
          <a:p>
            <a:pPr lvl="1"/>
            <a:r>
              <a:rPr lang="en-US" sz="2600" dirty="0" smtClean="0"/>
              <a:t>More like genome assembly</a:t>
            </a:r>
          </a:p>
          <a:p>
            <a:pPr lvl="1"/>
            <a:r>
              <a:rPr lang="en-US" sz="2600" dirty="0" smtClean="0"/>
              <a:t>But unlike transcriptomics…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09515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 on assembly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Anecdotally, everyone worries about strain variation.</a:t>
            </a:r>
          </a:p>
          <a:p>
            <a:pPr lvl="1"/>
            <a:r>
              <a:rPr lang="en-US" sz="2400" dirty="0" smtClean="0"/>
              <a:t>Some groups (e.g. Banfield, us) have found that this is not a problem in their system so far.</a:t>
            </a:r>
          </a:p>
          <a:p>
            <a:pPr lvl="1"/>
            <a:r>
              <a:rPr lang="en-US" sz="2400" dirty="0" smtClean="0"/>
              <a:t>Others (viral metagenomes! HMP!) have found this to be a big concern.</a:t>
            </a:r>
          </a:p>
        </p:txBody>
      </p:sp>
    </p:spTree>
    <p:extLst>
      <p:ext uri="{BB962C8B-B14F-4D97-AF65-F5344CB8AC3E}">
        <p14:creationId xmlns:p14="http://schemas.microsoft.com/office/powerpoint/2010/main" val="1104637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 on assembly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Some groups have found metagenome assembly to be very useful.</a:t>
            </a:r>
          </a:p>
          <a:p>
            <a:r>
              <a:rPr lang="en-US" sz="2400" dirty="0" smtClean="0"/>
              <a:t>Others (us! soil!) have not yet proven its utility.</a:t>
            </a:r>
          </a:p>
        </p:txBody>
      </p:sp>
    </p:spTree>
    <p:extLst>
      <p:ext uri="{BB962C8B-B14F-4D97-AF65-F5344CB8AC3E}">
        <p14:creationId xmlns:p14="http://schemas.microsoft.com/office/powerpoint/2010/main" val="1900121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that will be addressed </a:t>
            </a:r>
            <a:r>
              <a:rPr lang="en-US" i="1" dirty="0" smtClean="0"/>
              <a:t>tomorrow</a:t>
            </a:r>
            <a:r>
              <a:rPr lang="en-US" dirty="0" smtClean="0"/>
              <a:t> morning.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much sequencing should I do?</a:t>
            </a:r>
          </a:p>
          <a:p>
            <a:r>
              <a:rPr lang="en-US" sz="2800" dirty="0" smtClean="0"/>
              <a:t>How do I evaluate metagenome assemblies?</a:t>
            </a:r>
          </a:p>
          <a:p>
            <a:r>
              <a:rPr lang="en-US" sz="2800" dirty="0" smtClean="0"/>
              <a:t>Which assembler is best?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8672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coverage is critical.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-578" r="-151"/>
          <a:stretch/>
        </p:blipFill>
        <p:spPr>
          <a:xfrm>
            <a:off x="1963988" y="1447800"/>
            <a:ext cx="5003199" cy="3311394"/>
          </a:xfrm>
        </p:spPr>
      </p:pic>
      <p:sp>
        <p:nvSpPr>
          <p:cNvPr id="5" name="TextBox 4"/>
          <p:cNvSpPr txBox="1"/>
          <p:nvPr/>
        </p:nvSpPr>
        <p:spPr>
          <a:xfrm>
            <a:off x="1963988" y="4972278"/>
            <a:ext cx="48955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Low coverage is </a:t>
            </a:r>
            <a:r>
              <a:rPr lang="en-US" sz="2400" i="1" dirty="0" smtClean="0"/>
              <a:t>the dominant problem </a:t>
            </a:r>
            <a:r>
              <a:rPr lang="en-US" sz="2400" dirty="0" smtClean="0"/>
              <a:t>blocking assembly of metagenome</a:t>
            </a:r>
            <a:r>
              <a:rPr lang="en-US" sz="24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8397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For reads &lt; 200-300 bp,</a:t>
            </a:r>
          </a:p>
          <a:p>
            <a:r>
              <a:rPr lang="en-US" sz="2800" dirty="0" smtClean="0"/>
              <a:t>Annotate individual reads for human-associated samples, or exploration of well-studied systems.</a:t>
            </a:r>
          </a:p>
          <a:p>
            <a:r>
              <a:rPr lang="en-US" sz="2800" dirty="0" smtClean="0"/>
              <a:t>For everything else, look to assembly.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092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why assemble?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Increase your ability to assign homology/</a:t>
            </a:r>
            <a:r>
              <a:rPr lang="en-US" sz="2800" dirty="0" err="1" smtClean="0"/>
              <a:t>orthology</a:t>
            </a:r>
            <a:r>
              <a:rPr lang="en-US" sz="2800" dirty="0" smtClean="0"/>
              <a:t> correctly!!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Essentially all functional annotation systems depend on sequence similarity to assign homology.  This is why you want to assemble your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936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else would you want to assemble?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Assemble </a:t>
            </a:r>
            <a:r>
              <a:rPr lang="en-US" sz="2800" dirty="0"/>
              <a:t>new “reference”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Look for large-scale variation from reference – pathogenicity islands, etc.</a:t>
            </a:r>
          </a:p>
          <a:p>
            <a:r>
              <a:rPr lang="en-US" sz="2800" dirty="0" smtClean="0"/>
              <a:t>Discriminate between different members of gene families.</a:t>
            </a:r>
          </a:p>
          <a:p>
            <a:r>
              <a:rPr lang="en-US" sz="2800" dirty="0" smtClean="0"/>
              <a:t>Discover operon assemblages &amp; annotate on co-incidence of genes.</a:t>
            </a:r>
          </a:p>
          <a:p>
            <a:r>
              <a:rPr lang="en-US" sz="2800" dirty="0" smtClean="0"/>
              <a:t>Reduce size of data!!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47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i="1" dirty="0" smtClean="0"/>
              <a:t>don’t</a:t>
            </a:r>
            <a:r>
              <a:rPr lang="en-US" dirty="0" smtClean="0"/>
              <a:t> you want to assemble??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Abundance threshold – low-coverage filter.</a:t>
            </a:r>
          </a:p>
          <a:p>
            <a:r>
              <a:rPr lang="en-US" sz="2800" dirty="0" smtClean="0"/>
              <a:t>Strain variation</a:t>
            </a:r>
          </a:p>
          <a:p>
            <a:r>
              <a:rPr lang="en-US" sz="2800" dirty="0" err="1" smtClean="0"/>
              <a:t>Chimerism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171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story: looking at land management with </a:t>
            </a:r>
            <a:r>
              <a:rPr lang="en-US" dirty="0" smtClean="0">
                <a:solidFill>
                  <a:srgbClr val="FF0000"/>
                </a:solidFill>
              </a:rPr>
              <a:t>454</a:t>
            </a:r>
            <a:r>
              <a:rPr lang="en-US" dirty="0" smtClean="0"/>
              <a:t> shotgun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Tracy Teal, Vicente Gomez-Alvarado, &amp; Tom Schmidt</a:t>
            </a:r>
          </a:p>
          <a:p>
            <a:r>
              <a:rPr lang="en-US" sz="2800" dirty="0" smtClean="0"/>
              <a:t>Ask detailed questions of @</a:t>
            </a:r>
            <a:r>
              <a:rPr lang="en-US" sz="2800" dirty="0" err="1" smtClean="0"/>
              <a:t>tracykteal</a:t>
            </a:r>
            <a:r>
              <a:rPr lang="en-US" sz="2800" dirty="0" smtClean="0"/>
              <a:t> on Twitter, please :)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5384557"/>
      </p:ext>
    </p:extLst>
  </p:cSld>
  <p:clrMapOvr>
    <a:masterClrMapping/>
  </p:clrMapOvr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1465</TotalTime>
  <Words>1220</Words>
  <Application>Microsoft Macintosh PowerPoint</Application>
  <PresentationFormat>On-screen Show (4:3)</PresentationFormat>
  <Paragraphs>161</Paragraphs>
  <Slides>48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Revolution</vt:lpstr>
      <vt:lpstr>More assembly</vt:lpstr>
      <vt:lpstr>Shotgun metagenomics</vt:lpstr>
      <vt:lpstr>Annotating individual reads</vt:lpstr>
      <vt:lpstr>Annotating individual reads #2</vt:lpstr>
      <vt:lpstr>Recommendation:</vt:lpstr>
      <vt:lpstr>So, why assemble?</vt:lpstr>
      <vt:lpstr>Why else would you want to assemble?</vt:lpstr>
      <vt:lpstr>Why don’t you want to assemble??</vt:lpstr>
      <vt:lpstr>A story: looking at land management with 454 shotgun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Annotating soil reads - thoughts</vt:lpstr>
      <vt:lpstr>Osedax symbionts</vt:lpstr>
      <vt:lpstr>Metagenomic assembly followed by binning enabled isolation of fairly complete genomes</vt:lpstr>
      <vt:lpstr>Assembly allowed genomic content comparisons to nearest cultured relative</vt:lpstr>
      <vt:lpstr>Osedax assembly story</vt:lpstr>
      <vt:lpstr>Human-associated communities</vt:lpstr>
      <vt:lpstr>Setup</vt:lpstr>
      <vt:lpstr>PowerPoint Presentation</vt:lpstr>
      <vt:lpstr>Key strategy: abundance binning</vt:lpstr>
      <vt:lpstr>PowerPoint Presentation</vt:lpstr>
      <vt:lpstr>Tracking abundance</vt:lpstr>
      <vt:lpstr>Conclusions</vt:lpstr>
      <vt:lpstr>Environmental metagenomics: Deepwater Horizon spill</vt:lpstr>
      <vt:lpstr>Sequencing strategy</vt:lpstr>
      <vt:lpstr>PowerPoint Presentation</vt:lpstr>
      <vt:lpstr>Great Prairie Grand Challenge - soil</vt:lpstr>
      <vt:lpstr>Great Prairie Grand Challenge - soil</vt:lpstr>
      <vt:lpstr>A “Grand Challenge” dataset (DOE/JGI)</vt:lpstr>
      <vt:lpstr>Approach 1: Digital normalization (a computational version of library normalization)</vt:lpstr>
      <vt:lpstr>Approach 2: Data partitioning (a computational version of cell sorting)</vt:lpstr>
      <vt:lpstr>Assembly results for Iowa corn and prairie (2x ~300 Gbp soil metagenomes)</vt:lpstr>
      <vt:lpstr>Resulting contigs are low coverage.</vt:lpstr>
      <vt:lpstr>Iowa prairie &amp; corn - very even.</vt:lpstr>
      <vt:lpstr>Taxonomy– Iowa prairie</vt:lpstr>
      <vt:lpstr>Taxonomy – Iowa corn</vt:lpstr>
      <vt:lpstr>Strain variation?</vt:lpstr>
      <vt:lpstr>Concluding thoughts on assembly (I)</vt:lpstr>
      <vt:lpstr>Concluding thoughts on assembly (II)</vt:lpstr>
      <vt:lpstr>Concluding thoughts on assembly (III)</vt:lpstr>
      <vt:lpstr>Questions that will be addressed tomorrow morning.</vt:lpstr>
      <vt:lpstr>High coverage is critical.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C. Titus Brown</dc:creator>
  <cp:lastModifiedBy>C. Titus Brown</cp:lastModifiedBy>
  <cp:revision>35</cp:revision>
  <dcterms:created xsi:type="dcterms:W3CDTF">2013-08-07T13:07:19Z</dcterms:created>
  <dcterms:modified xsi:type="dcterms:W3CDTF">2013-09-19T15:11:56Z</dcterms:modified>
</cp:coreProperties>
</file>